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517" r:id="rId3"/>
    <p:sldId id="490" r:id="rId4"/>
    <p:sldId id="470" r:id="rId5"/>
    <p:sldId id="495" r:id="rId6"/>
    <p:sldId id="451" r:id="rId7"/>
    <p:sldId id="452" r:id="rId8"/>
    <p:sldId id="473" r:id="rId9"/>
    <p:sldId id="454" r:id="rId10"/>
    <p:sldId id="472" r:id="rId11"/>
    <p:sldId id="460" r:id="rId12"/>
    <p:sldId id="461" r:id="rId13"/>
    <p:sldId id="474" r:id="rId14"/>
    <p:sldId id="462" r:id="rId15"/>
    <p:sldId id="496" r:id="rId16"/>
    <p:sldId id="493" r:id="rId17"/>
    <p:sldId id="492" r:id="rId18"/>
    <p:sldId id="466" r:id="rId19"/>
    <p:sldId id="505" r:id="rId20"/>
    <p:sldId id="506" r:id="rId21"/>
    <p:sldId id="499" r:id="rId22"/>
    <p:sldId id="502" r:id="rId23"/>
    <p:sldId id="518" r:id="rId24"/>
    <p:sldId id="528" r:id="rId25"/>
    <p:sldId id="529" r:id="rId26"/>
    <p:sldId id="530" r:id="rId27"/>
    <p:sldId id="519" r:id="rId28"/>
    <p:sldId id="487" r:id="rId29"/>
    <p:sldId id="504" r:id="rId30"/>
    <p:sldId id="477" r:id="rId31"/>
    <p:sldId id="507" r:id="rId32"/>
    <p:sldId id="527" r:id="rId33"/>
    <p:sldId id="520" r:id="rId34"/>
    <p:sldId id="521" r:id="rId35"/>
    <p:sldId id="522" r:id="rId36"/>
    <p:sldId id="523" r:id="rId37"/>
    <p:sldId id="524" r:id="rId38"/>
    <p:sldId id="525" r:id="rId39"/>
    <p:sldId id="526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68" d="100"/>
          <a:sy n="68" d="100"/>
        </p:scale>
        <p:origin x="1264" y="6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C1815-FBF4-4FBE-8BEC-07EA1BDBBB0B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C4AE-BDA2-4AE8-B31F-7247532AE7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6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0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0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3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6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7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7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64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474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5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8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7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8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7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4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5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2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ADA28-9F9C-4A9C-9B0F-279AB93A3F34}" type="datetimeFigureOut">
              <a:rPr lang="ko-KR" altLang="en-US" smtClean="0"/>
              <a:pPr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2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0.028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Convolutional Neural Network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궁서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Prof. </a:t>
            </a:r>
            <a:r>
              <a:rPr lang="en-US" altLang="ko-KR" sz="2400" u="sng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Hyon</a:t>
            </a:r>
            <a:r>
              <a:rPr lang="en-US" altLang="ko-KR" sz="24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2400" u="sng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Hee</a:t>
            </a:r>
            <a:r>
              <a:rPr lang="en-US" altLang="ko-KR" sz="24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Kim</a:t>
            </a:r>
            <a:endParaRPr lang="en-US" altLang="ko-K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Department of Statistics and Information Science, </a:t>
            </a:r>
          </a:p>
          <a:p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Dongduk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Women’s University</a:t>
            </a:r>
            <a:endParaRPr lang="ko-KR" altLang="en-US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r="1800" b="43342"/>
          <a:stretch/>
        </p:blipFill>
        <p:spPr>
          <a:xfrm>
            <a:off x="107504" y="908720"/>
            <a:ext cx="89289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1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4-16]</a:t>
            </a:r>
            <a:r>
              <a:rPr lang="ko-KR" altLang="en-US" dirty="0" smtClean="0"/>
              <a:t>은 최대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보폭을 크게 하면 다운샘플링 효과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3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연산의 특성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풀링은</a:t>
            </a:r>
            <a:r>
              <a:rPr lang="ko-KR" altLang="en-US" dirty="0" smtClean="0"/>
              <a:t> 상세 내용에서 요약통계를 추출함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수를 그대로 유지함</a:t>
            </a:r>
            <a:endParaRPr lang="en-US" altLang="ko-KR" dirty="0"/>
          </a:p>
          <a:p>
            <a:pPr lvl="1"/>
            <a:r>
              <a:rPr lang="ko-KR" altLang="en-US" dirty="0" smtClean="0"/>
              <a:t>작은 이동에 둔감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물체 인식이나 영상 검색 등에 효과적임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4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578"/>
            <a:ext cx="7358335" cy="68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빌딩블록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빌딩블록을 이어 붙여 깊은 구조를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4-18]</a:t>
            </a:r>
            <a:r>
              <a:rPr lang="ko-KR" altLang="en-US" dirty="0" smtClean="0"/>
              <a:t>은 전형적인 빌딩블록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주로 </a:t>
            </a:r>
            <a:r>
              <a:rPr lang="en-US" altLang="ko-KR" dirty="0" err="1" smtClean="0">
                <a:sym typeface="Wingdings" pitchFamily="2" charset="2"/>
              </a:rPr>
              <a:t>ReLU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</a:t>
            </a:r>
            <a:r>
              <a:rPr lang="en-US" altLang="ko-KR" dirty="0" smtClean="0">
                <a:sym typeface="Wingdings" pitchFamily="2" charset="2"/>
              </a:rPr>
              <a:t>)  </a:t>
            </a:r>
            <a:r>
              <a:rPr lang="ko-KR" altLang="en-US" dirty="0" err="1" smtClean="0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다중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7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4" y="1988840"/>
            <a:ext cx="8900516" cy="47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NIST 데이터베이스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2" y="2635"/>
            <a:ext cx="390997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29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전체 과정을 동시에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고전적인 방법에서는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4-37]</a:t>
            </a:r>
            <a:r>
              <a:rPr lang="ko-KR" altLang="en-US" dirty="0" smtClean="0"/>
              <a:t>처럼 분할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itchFamily="2" charset="2"/>
              </a:rPr>
              <a:t>특징 추출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분류를 따로 구현한 다음 이어 붙임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사람의 직관에 따르므로 성능 한계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인식 대상이 달라지면 새로 설계해야 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딥러닝은</a:t>
            </a:r>
            <a:r>
              <a:rPr lang="ko-KR" altLang="en-US" dirty="0" smtClean="0">
                <a:sym typeface="Wingdings" pitchFamily="2" charset="2"/>
              </a:rPr>
              <a:t> 전체 과정을 동시에 최적화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통째 학습이라 부름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 smtClean="0"/>
              <a:t>딥러닝이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1260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" y="1574704"/>
            <a:ext cx="8217322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08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점선은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하나 짜리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실선은 각각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개 노드를 가진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두 개 짜리 신경망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더 정교한 분할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419900" cy="182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1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의료 영상 이미지 판독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5575" y="1501427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Vuno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Med.</a:t>
            </a:r>
          </a:p>
          <a:p>
            <a:pPr lvl="1"/>
            <a:r>
              <a:rPr lang="en-US" altLang="ko-KR" dirty="0" err="1"/>
              <a:t>BoneAge</a:t>
            </a:r>
            <a:r>
              <a:rPr lang="en-US" altLang="ko-KR" dirty="0"/>
              <a:t> • Chest X-ray • </a:t>
            </a:r>
            <a:r>
              <a:rPr lang="en-US" altLang="ko-KR" dirty="0" err="1" smtClean="0"/>
              <a:t>LungCT</a:t>
            </a:r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인공지능 기반 의료영상 분석 기술 동향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08920"/>
            <a:ext cx="5976664" cy="3304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575" y="6165304"/>
            <a:ext cx="841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인공지능 기반 의료 영상 분석 기술 동향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정규환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주간기술동향</a:t>
            </a:r>
            <a:r>
              <a:rPr lang="en-US" altLang="ko-KR" dirty="0" smtClean="0"/>
              <a:t>, 1863</a:t>
            </a:r>
            <a:r>
              <a:rPr lang="ko-KR" altLang="en-US" dirty="0" smtClean="0"/>
              <a:t>호</a:t>
            </a:r>
            <a:r>
              <a:rPr lang="en-US" altLang="ko-KR" dirty="0" smtClean="0"/>
              <a:t>, 2018.]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2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Basics</a:t>
            </a:r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0375" y="159649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딥러닝</a:t>
            </a:r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기반의 신약 후보 물질 발굴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5575" y="1128545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Atomwise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을 신약 후보 물질 </a:t>
            </a:r>
            <a:r>
              <a:rPr lang="en-US" altLang="ko-KR" dirty="0" smtClean="0"/>
              <a:t>screening</a:t>
            </a:r>
            <a:r>
              <a:rPr lang="ko-KR" altLang="en-US" dirty="0" smtClean="0"/>
              <a:t>에 사용</a:t>
            </a:r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인공지능 기반 의료영상 분석 기술 동향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6661" y="5950050"/>
            <a:ext cx="8755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[I. Wallach, et al., </a:t>
            </a:r>
            <a:r>
              <a:rPr lang="en-US" altLang="ko-KR" dirty="0" err="1"/>
              <a:t>AtomNet</a:t>
            </a:r>
            <a:r>
              <a:rPr lang="en-US" altLang="ko-KR" dirty="0"/>
              <a:t>: A Deep Convolutional Neural Network for </a:t>
            </a:r>
            <a:endParaRPr lang="en-US" altLang="ko-KR" dirty="0" smtClean="0"/>
          </a:p>
          <a:p>
            <a:r>
              <a:rPr lang="en-US" altLang="ko-KR" dirty="0" smtClean="0"/>
              <a:t>Bioactivity </a:t>
            </a:r>
            <a:r>
              <a:rPr lang="en-US" altLang="ko-KR" dirty="0"/>
              <a:t>Prediction in Structure-based Drug </a:t>
            </a:r>
            <a:r>
              <a:rPr lang="en-US" altLang="ko-KR" dirty="0" smtClean="0"/>
              <a:t>Discovery, </a:t>
            </a:r>
            <a:r>
              <a:rPr lang="en-US" altLang="ko-KR" dirty="0">
                <a:hlinkClick r:id="rId3"/>
              </a:rPr>
              <a:t>arXiv:1510.02855</a:t>
            </a:r>
            <a:r>
              <a:rPr lang="en-US" altLang="ko-KR" b="1" dirty="0"/>
              <a:t> </a:t>
            </a:r>
            <a:r>
              <a:rPr lang="en-US" altLang="ko-KR" b="1" dirty="0" smtClean="0"/>
              <a:t>, </a:t>
            </a:r>
            <a:r>
              <a:rPr lang="en-US" altLang="ko-KR" dirty="0" smtClean="0"/>
              <a:t>2016]</a:t>
            </a:r>
            <a:endParaRPr lang="ko-KR" altLang="en-US" dirty="0"/>
          </a:p>
        </p:txBody>
      </p:sp>
      <p:pic>
        <p:nvPicPr>
          <p:cNvPr id="2050" name="Picture 2" descr="딥러닝으로 신약을 개발할 수 있을까 | 최윤섭의 헬스케어 이노베이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55" y="2132856"/>
            <a:ext cx="569683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5422989" cy="2661126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57200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Object Detection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" y="4149080"/>
            <a:ext cx="8971840" cy="24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4704"/>
            <a:ext cx="6581619" cy="2658166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57200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Image Caption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780928"/>
            <a:ext cx="6265599" cy="39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Basics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15"/>
          <p:cNvSpPr txBox="1"/>
          <p:nvPr/>
        </p:nvSpPr>
        <p:spPr>
          <a:xfrm>
            <a:off x="-990858" y="4613804"/>
            <a:ext cx="1134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81194-7367-4670-86C3-54B59818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3214645" cy="4815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694BD6-0792-42B4-9F60-E2451E42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268760"/>
            <a:ext cx="3219115" cy="48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병목 구조 오토인코더의 동작 원리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인 구조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256*256 </a:t>
                </a:r>
                <a:r>
                  <a:rPr lang="ko-KR" altLang="en-US" dirty="0" smtClean="0"/>
                  <a:t>영상을 입력 받아 </a:t>
                </a:r>
                <a:r>
                  <a:rPr lang="en-US" altLang="ko-KR" dirty="0" smtClean="0"/>
                  <a:t>256*256 </a:t>
                </a:r>
                <a:r>
                  <a:rPr lang="ko-KR" altLang="en-US" dirty="0" smtClean="0"/>
                  <a:t>영상을 출력하는 경우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ko-KR" altLang="en-US" dirty="0" smtClean="0"/>
                  <a:t>인데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=1024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설정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 smtClean="0"/>
                  <a:t>는 훨씬 적은 메모리로 데이터 표현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필요하면 </a:t>
                </a:r>
                <a:r>
                  <a:rPr lang="ko-KR" altLang="en-US" dirty="0" err="1" smtClean="0"/>
                  <a:t>디코더로</a:t>
                </a:r>
                <a:r>
                  <a:rPr lang="ko-KR" altLang="en-US" dirty="0" smtClean="0"/>
                  <a:t> 원래 데이터 복원 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의 핵심 정보를 표현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특징 추출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영상 압축 등의 응용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여러 형태의 오토인코더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은닉 </a:t>
                </a:r>
                <a:r>
                  <a:rPr lang="ko-KR" altLang="en-US" dirty="0" err="1" smtClean="0">
                    <a:sym typeface="Wingdings" pitchFamily="2" charset="2"/>
                  </a:rPr>
                  <a:t>노드의</a:t>
                </a:r>
                <a:r>
                  <a:rPr lang="ko-KR" altLang="en-US" dirty="0" smtClean="0">
                    <a:sym typeface="Wingdings" pitchFamily="2" charset="2"/>
                  </a:rPr>
                  <a:t> 개수에 따라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 smtClean="0"/>
                  <a:t> 구조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활성함수에 따라 선형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(6.34))</a:t>
                </a:r>
                <a:r>
                  <a:rPr lang="ko-KR" altLang="en-US" dirty="0" smtClean="0"/>
                  <a:t>과 비선형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(6.35))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37112"/>
            <a:ext cx="6336704" cy="152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4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오토인코더의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주어진 데이터는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알아내야 하는 매개변수는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ko-KR" altLang="en-US" dirty="0" smtClean="0"/>
                  <a:t>라는 </a:t>
                </a:r>
                <a:r>
                  <a:rPr lang="ko-KR" altLang="en-US" dirty="0" err="1" smtClean="0"/>
                  <a:t>매핑함수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가중치집합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1" i="1" dirty="0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1" i="0" dirty="0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𝐖</m:t>
                        </m:r>
                        <m:r>
                          <a:rPr lang="en-US" altLang="ko-KR" b="1" dirty="0">
                            <a:latin typeface="Cambria Math"/>
                          </a:rPr>
                          <m:t>,</m:t>
                        </m:r>
                        <m:r>
                          <a:rPr lang="en-US" altLang="ko-KR" b="1" dirty="0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endParaRPr lang="en-US" altLang="ko-KR" b="1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오토인코더 학습을 최적화 문제로 쓰면</a:t>
                </a:r>
                <a:r>
                  <a:rPr lang="en-US" altLang="ko-KR" dirty="0" smtClean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224092" cy="94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49648"/>
            <a:ext cx="7418834" cy="53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7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Basics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</a:t>
            </a:r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 </a:t>
            </a:r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</a:t>
            </a:r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137160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1371600" cy="137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96752"/>
            <a:ext cx="1371600" cy="1371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87" y="1169521"/>
            <a:ext cx="13716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544" y="404664"/>
            <a:ext cx="1278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u="sng" dirty="0" smtClean="0"/>
              <a:t>Normal</a:t>
            </a:r>
            <a:endParaRPr lang="ko-KR" altLang="en-US" sz="2400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514002" y="3429000"/>
            <a:ext cx="308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u="sng" dirty="0" smtClean="0"/>
              <a:t>Alzheimer’s Disease</a:t>
            </a:r>
            <a:endParaRPr lang="ko-KR" altLang="en-US" sz="2400" b="1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9" y="4509120"/>
            <a:ext cx="1371600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509120"/>
            <a:ext cx="1371600" cy="1371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39" y="4509120"/>
            <a:ext cx="1371600" cy="1371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50912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Data Imbalance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Oversampling</a:t>
            </a:r>
          </a:p>
          <a:p>
            <a:pPr lvl="1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Oversampling </a:t>
            </a:r>
            <a:r>
              <a:rPr lang="ko-KR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데이터에 </a:t>
            </a:r>
            <a:r>
              <a:rPr lang="ko-KR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과적합</a:t>
            </a:r>
            <a:r>
              <a:rPr lang="ko-KR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경향</a:t>
            </a:r>
            <a:endParaRPr lang="en-US" altLang="ko-K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Undersampling</a:t>
            </a:r>
            <a:endParaRPr lang="en-US" altLang="ko-K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SMOTE Algorithm</a:t>
            </a:r>
          </a:p>
          <a:p>
            <a:pPr lvl="1"/>
            <a:r>
              <a:rPr lang="ko-KR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유사한 데이터를 찾아 평균값으로 생성</a:t>
            </a:r>
            <a:endParaRPr lang="en-US" altLang="ko-K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확대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8" y="246470"/>
            <a:ext cx="2864811" cy="2894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41" y="332656"/>
            <a:ext cx="4922257" cy="3024335"/>
          </a:xfrm>
          <a:prstGeom prst="rect">
            <a:avLst/>
          </a:prstGeom>
        </p:spPr>
      </p:pic>
      <p:pic>
        <p:nvPicPr>
          <p:cNvPr id="4" name="Picture 6" descr="인공지능 : Multilayer Neural Network(다중 계층 신경망) 필요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45024"/>
            <a:ext cx="6347857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MNIST</a:t>
            </a:r>
            <a:r>
              <a:rPr lang="ko-KR" altLang="en-US" dirty="0" smtClean="0">
                <a:sym typeface="Wingdings" pitchFamily="2" charset="2"/>
              </a:rPr>
              <a:t>에 </a:t>
            </a:r>
            <a:r>
              <a:rPr lang="ko-KR" altLang="en-US" dirty="0" err="1" smtClean="0">
                <a:sym typeface="Wingdings" pitchFamily="2" charset="2"/>
              </a:rPr>
              <a:t>어파인</a:t>
            </a:r>
            <a:r>
              <a:rPr lang="ko-KR" altLang="en-US" dirty="0" smtClean="0">
                <a:sym typeface="Wingdings" pitchFamily="2" charset="2"/>
              </a:rPr>
              <a:t> 변환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이동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회전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크기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을 적용</a:t>
            </a: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4318"/>
            <a:ext cx="5445423" cy="34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41168"/>
            <a:ext cx="6624736" cy="176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1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500" y="1340768"/>
            <a:ext cx="902199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train_datagen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ImageDataGenerator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(rescale=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./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255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horizontal_flip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     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</a:t>
            </a:r>
            <a:r>
              <a:rPr lang="en-US" altLang="ko-KR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수평 대칭 이미지를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50% 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확률로 만들어 추가합니다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width_shift_range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  </a:t>
            </a:r>
            <a:endParaRPr lang="en-US" altLang="ko-K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ko-KR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전체 크기의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10% 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범위에서 좌우로 이동합니다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height_shift_range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endParaRPr lang="en-US" altLang="ko-K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ko-KR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마찬가지로 위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아래로 이동합니다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rotation_range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=5,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shear_range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=0.7,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zoom_range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=[0.9, 2.2],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vertical_flip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=True,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fill_mode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57200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데이터</a:t>
            </a:r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확대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11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Basics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일상 </a:t>
            </a:r>
            <a:r>
              <a:rPr lang="ko-KR" altLang="en-US" dirty="0" smtClean="0"/>
              <a:t>생활에서 전이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피아노를 칠 줄 아는 사람은 못 치는 사람보다 바이올린을 빨리 배움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</a:t>
            </a:r>
            <a:r>
              <a:rPr lang="ko-KR" altLang="en-US" dirty="0" smtClean="0"/>
              <a:t>언어에 익숙한 학생은 </a:t>
            </a:r>
            <a:r>
              <a:rPr lang="ko-KR" altLang="en-US" dirty="0" err="1" smtClean="0"/>
              <a:t>파이썬을</a:t>
            </a:r>
            <a:r>
              <a:rPr lang="ko-KR" altLang="en-US" dirty="0" smtClean="0"/>
              <a:t> 금방 배움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영역의 공통 지식을 공유하기 때문</a:t>
            </a:r>
            <a:endParaRPr lang="en-US" altLang="ko-KR" dirty="0" smtClean="0"/>
          </a:p>
          <a:p>
            <a:r>
              <a:rPr lang="ko-KR" altLang="en-US" dirty="0" smtClean="0"/>
              <a:t>기계 학습에서 전이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어떤 도메인에서 제작한 프로그램을 데이터가 적어 애를 먹는 새로운 도메인에 적용하여 높은 성능을 얻는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</a:t>
            </a:r>
            <a:r>
              <a:rPr lang="ko-KR" altLang="en-US" dirty="0"/>
              <a:t>기계 학습에서 널리 활용되고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4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과업이 다른 경우와 도메인이 다른 경우로 구분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12360" cy="142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5" y="3212975"/>
            <a:ext cx="7879949" cy="27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81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과업 전이의 성공 사례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ILSVRC</a:t>
            </a:r>
            <a:r>
              <a:rPr lang="ko-KR" altLang="en-US" dirty="0" smtClean="0"/>
              <a:t>대회에서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16.3%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경이로운 성능 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딥러닝의</a:t>
            </a:r>
            <a:r>
              <a:rPr lang="ko-KR" altLang="en-US" dirty="0" smtClean="0"/>
              <a:t> 가능성을 입증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 등 </a:t>
            </a:r>
            <a:r>
              <a:rPr lang="ko-KR" altLang="en-US" dirty="0" smtClean="0">
                <a:solidFill>
                  <a:srgbClr val="0000FF"/>
                </a:solidFill>
              </a:rPr>
              <a:t>모든 것을 공개</a:t>
            </a:r>
            <a:r>
              <a:rPr lang="ko-KR" altLang="en-US" dirty="0" smtClean="0"/>
              <a:t>하여 전이 학습을 개척함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영상 인식에서 과업 전이가 성공함으로써 전이 학습이 뜨거운 연구 주제로 부상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465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기성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성공적으로 학습된 신경망의 특징 추출 부분을 다른 과업에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6044856" cy="271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동결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7-16]</a:t>
            </a:r>
            <a:r>
              <a:rPr lang="ko-KR" altLang="en-US" dirty="0" smtClean="0"/>
              <a:t>의 파란색 실선 화살표로 표시된 층 중 하나를 골라 특징을 취함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 특징은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층을 여럿 통과하면서 정제되었으므로 얕은 신경망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MLP)</a:t>
            </a:r>
            <a:r>
              <a:rPr lang="ko-KR" altLang="en-US" dirty="0" smtClean="0"/>
              <a:t>을 사용해도 높은 성능으로 분류할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42" y="3212976"/>
            <a:ext cx="7920880" cy="14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1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미세 조정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FC </a:t>
            </a:r>
            <a:r>
              <a:rPr lang="ko-KR" altLang="en-US" dirty="0" smtClean="0"/>
              <a:t>부분을 떼어낸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구조를 덧붙여 다시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이때 </a:t>
            </a:r>
            <a:r>
              <a:rPr lang="ko-KR" altLang="en-US" dirty="0" err="1" smtClean="0"/>
              <a:t>학습률을</a:t>
            </a:r>
            <a:r>
              <a:rPr lang="ko-KR" altLang="en-US" dirty="0" smtClean="0"/>
              <a:t> 낮게 설정해야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높으면 원래 가중치가 훼손</a:t>
            </a:r>
            <a:r>
              <a:rPr lang="en-US" altLang="ko-KR" dirty="0" smtClean="0"/>
              <a:t>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2852936"/>
            <a:ext cx="791433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1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과업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이후 발전한 기성 </a:t>
            </a:r>
            <a:r>
              <a:rPr lang="en-US" altLang="ko-KR" dirty="0" smtClean="0"/>
              <a:t>CNN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6231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NN that sees an image of a car and outputs a clas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83350"/>
            <a:ext cx="8424937" cy="28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97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" y="836711"/>
            <a:ext cx="8725746" cy="49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컨볼루션은</a:t>
            </a:r>
            <a:r>
              <a:rPr lang="ko-KR" altLang="en-US" dirty="0" smtClean="0"/>
              <a:t> 해당하는 요소끼리 곱하고 결과를 모두 더하는 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(4.10)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(4.11)</a:t>
            </a:r>
            <a:r>
              <a:rPr lang="ko-KR" altLang="en-US" dirty="0" smtClean="0"/>
              <a:t>에서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1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덧대기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가장자리에서 입력이 줄어드는 효과 방지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바이어스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8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연산에 따른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이동에 </a:t>
            </a:r>
            <a:r>
              <a:rPr lang="ko-KR" altLang="en-US" dirty="0" err="1" smtClean="0"/>
              <a:t>동변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신호가 이동하면 이동 정보가 그대로 특징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반영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8212" y="50810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(-0.5, 0, 0.5)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40407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엣지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5175" y="30102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3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다중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커널의</a:t>
            </a:r>
            <a:r>
              <a:rPr lang="ko-KR" altLang="en-US" dirty="0" smtClean="0"/>
              <a:t> 값에 따라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추출하는 특징이 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               </a:t>
            </a:r>
            <a:r>
              <a:rPr lang="ko-KR" altLang="en-US" dirty="0" smtClean="0"/>
              <a:t>수직방향</a:t>
            </a:r>
            <a:r>
              <a:rPr lang="en-US" altLang="ko-KR" dirty="0" smtClean="0"/>
              <a:t>,                    </a:t>
            </a:r>
            <a:r>
              <a:rPr lang="ko-KR" altLang="en-US" dirty="0" smtClean="0"/>
              <a:t>수평방향 에지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따라서 하나의 </a:t>
            </a:r>
            <a:r>
              <a:rPr lang="ko-KR" altLang="en-US" dirty="0" err="1" smtClean="0"/>
              <a:t>커널만</a:t>
            </a:r>
            <a:r>
              <a:rPr lang="ko-KR" altLang="en-US" dirty="0" smtClean="0"/>
              <a:t> 사용하면 너무 빈약한 특징이 추출됨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추출하는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수십</a:t>
            </a:r>
            <a:r>
              <a:rPr lang="en-US" altLang="ko-KR" dirty="0" smtClean="0"/>
              <a:t>~</a:t>
            </a:r>
            <a:r>
              <a:rPr lang="ko-KR" altLang="en-US" dirty="0" smtClean="0"/>
              <a:t>수백 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9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12011</TotalTime>
  <Words>1216</Words>
  <Application>Microsoft Office PowerPoint</Application>
  <PresentationFormat>화면 슬라이드 쇼(4:3)</PresentationFormat>
  <Paragraphs>341</Paragraphs>
  <Slides>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ＭＳ Ｐゴシック</vt:lpstr>
      <vt:lpstr>궁서</vt:lpstr>
      <vt:lpstr>Arial</vt:lpstr>
      <vt:lpstr>Calibri</vt:lpstr>
      <vt:lpstr>Cambria Math</vt:lpstr>
      <vt:lpstr>Courier New</vt:lpstr>
      <vt:lpstr>Times New Roman</vt:lpstr>
      <vt:lpstr>Wingdings</vt:lpstr>
      <vt:lpstr>맑은 고딕</vt:lpstr>
      <vt:lpstr>Office 테마</vt:lpstr>
      <vt:lpstr>Convolutional Neural Network</vt:lpstr>
      <vt:lpstr>Contents</vt:lpstr>
      <vt:lpstr>PowerPoint 프레젠테이션</vt:lpstr>
      <vt:lpstr>PowerPoint 프레젠테이션</vt:lpstr>
      <vt:lpstr>PowerPoint 프레젠테이션</vt:lpstr>
      <vt:lpstr>컨볼루션층</vt:lpstr>
      <vt:lpstr>컨볼루션층</vt:lpstr>
      <vt:lpstr>컨볼루션층</vt:lpstr>
      <vt:lpstr>컨볼루션층</vt:lpstr>
      <vt:lpstr>PowerPoint 프레젠테이션</vt:lpstr>
      <vt:lpstr>4.3.2 풀링층</vt:lpstr>
      <vt:lpstr>4.3.2 풀링층</vt:lpstr>
      <vt:lpstr>PowerPoint 프레젠테이션</vt:lpstr>
      <vt:lpstr>전체 구조</vt:lpstr>
      <vt:lpstr>PowerPoint 프레젠테이션</vt:lpstr>
      <vt:lpstr>딥러닝은 왜 강력한가?</vt:lpstr>
      <vt:lpstr>PowerPoint 프레젠테이션</vt:lpstr>
      <vt:lpstr>딥러닝은 왜 강력한가?</vt:lpstr>
      <vt:lpstr>의료 영상 이미지 판독</vt:lpstr>
      <vt:lpstr>딥러닝 기반의 신약 후보 물질 발굴</vt:lpstr>
      <vt:lpstr>PowerPoint 프레젠테이션</vt:lpstr>
      <vt:lpstr>PowerPoint 프레젠테이션</vt:lpstr>
      <vt:lpstr>Contents</vt:lpstr>
      <vt:lpstr>PowerPoint 프레젠테이션</vt:lpstr>
      <vt:lpstr>오토인코더</vt:lpstr>
      <vt:lpstr>오토인코더</vt:lpstr>
      <vt:lpstr>Contents</vt:lpstr>
      <vt:lpstr>PowerPoint 프레젠테이션</vt:lpstr>
      <vt:lpstr>Data Imbalance</vt:lpstr>
      <vt:lpstr>데이터 확대</vt:lpstr>
      <vt:lpstr>PowerPoint 프레젠테이션</vt:lpstr>
      <vt:lpstr>Contents</vt:lpstr>
      <vt:lpstr>전이 학습</vt:lpstr>
      <vt:lpstr>7.4 전이 학습</vt:lpstr>
      <vt:lpstr>7.4.1 과업 전이</vt:lpstr>
      <vt:lpstr>7.4.1 과업 전이</vt:lpstr>
      <vt:lpstr>7.4.1 과업 전이</vt:lpstr>
      <vt:lpstr>7.4.1 과업 전이</vt:lpstr>
      <vt:lpstr>과업 전이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Generation of Tag-based Profiles for Clustering Users in a Social Music Site</dc:title>
  <dc:creator>Windows 사용자</dc:creator>
  <cp:lastModifiedBy>infostat77</cp:lastModifiedBy>
  <cp:revision>584</cp:revision>
  <cp:lastPrinted>2020-07-17T05:51:22Z</cp:lastPrinted>
  <dcterms:created xsi:type="dcterms:W3CDTF">2012-02-27T05:20:48Z</dcterms:created>
  <dcterms:modified xsi:type="dcterms:W3CDTF">2020-11-06T14:24:25Z</dcterms:modified>
</cp:coreProperties>
</file>